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78"/>
  </p:normalViewPr>
  <p:slideViewPr>
    <p:cSldViewPr snapToGrid="0">
      <p:cViewPr varScale="1">
        <p:scale>
          <a:sx n="58" d="100"/>
          <a:sy n="58" d="100"/>
        </p:scale>
        <p:origin x="576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Автор и дата</a:t>
            </a:r>
          </a:p>
        </p:txBody>
      </p:sp>
      <p:sp>
        <p:nvSpPr>
          <p:cNvPr id="1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Информационное сообщение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Информация о факте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Информация о факте</a:t>
            </a:r>
          </a:p>
        </p:txBody>
      </p:sp>
      <p:sp>
        <p:nvSpPr>
          <p:cNvPr id="10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Авторство</a:t>
            </a:r>
          </a:p>
        </p:txBody>
      </p:sp>
      <p:sp>
        <p:nvSpPr>
          <p:cNvPr id="116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«Важная цитата»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Миска салата с жареным рисом, варёными яйцами и палочками для еды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Тарелка с рублеными котлетами из лосося, салатом и хумусом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Тарелка пасты папарделле с зелёным маслом из петрушки, жареным фундуком и стружкой сыра пармезан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миска салата с жареным рисом, варёными яйцами и палочками для еды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Авокадо и лаймы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Заголовок презентации</a:t>
            </a:r>
          </a:p>
        </p:txBody>
      </p:sp>
      <p:sp>
        <p:nvSpPr>
          <p:cNvPr id="23" name="Автор и дат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Автор и дата</a:t>
            </a:r>
          </a:p>
        </p:txBody>
      </p:sp>
      <p:sp>
        <p:nvSpPr>
          <p:cNvPr id="2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арелка с рублеными котлетами из лосося, салатом и хумусом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Заголовок слайда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Подзаголовок слайда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Тарелка пасты папарделле с зелёным маслом из петрушки, жареным фундуком и стружкой сыра пармезан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6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Заголовок раздела</a:t>
            </a:r>
          </a:p>
        </p:txBody>
      </p:sp>
      <p:sp>
        <p:nvSpPr>
          <p:cNvPr id="72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8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Темы повестки дня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Заголовок слайда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ФГБОУ ВО «Российский экономический университет им. Г.В. Плеханова»"/>
          <p:cNvSpPr txBox="1"/>
          <p:nvPr/>
        </p:nvSpPr>
        <p:spPr>
          <a:xfrm>
            <a:off x="4661675" y="367954"/>
            <a:ext cx="15060649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spcBef>
                <a:spcPts val="1200"/>
              </a:spcBef>
              <a:defRPr sz="3666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ФГБОУ ВО «Российский экономический университет им. Г.В. Плеханова» </a:t>
            </a:r>
          </a:p>
        </p:txBody>
      </p:sp>
      <p:sp>
        <p:nvSpPr>
          <p:cNvPr id="152" name="Итоговый проект на тему:…"/>
          <p:cNvSpPr txBox="1"/>
          <p:nvPr/>
        </p:nvSpPr>
        <p:spPr>
          <a:xfrm>
            <a:off x="1513430" y="5058431"/>
            <a:ext cx="21357141" cy="226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spcBef>
                <a:spcPts val="1200"/>
              </a:spcBef>
              <a:defRPr sz="3666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Итоговый проект на тему:</a:t>
            </a:r>
          </a:p>
          <a:p>
            <a:pPr defTabSz="457200">
              <a:spcBef>
                <a:spcPts val="1200"/>
              </a:spcBef>
              <a:defRPr sz="2666" b="1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3733"/>
              <a:t>«Разработка интернет-магазина по продаже товаров на языке программирования Java с использованием фреймворка Spring» </a:t>
            </a:r>
            <a:endParaRPr sz="1200"/>
          </a:p>
        </p:txBody>
      </p:sp>
      <p:sp>
        <p:nvSpPr>
          <p:cNvPr id="153" name="Программа профессиональной переподготовки: Fullstack-разработка на языке Java"/>
          <p:cNvSpPr txBox="1"/>
          <p:nvPr/>
        </p:nvSpPr>
        <p:spPr>
          <a:xfrm>
            <a:off x="3915700" y="7463565"/>
            <a:ext cx="16552600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spcBef>
                <a:spcPts val="1200"/>
              </a:spcBef>
              <a:defRPr sz="3666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Программа профессиональной переподготовки: Fullstack-разработка на языке Java </a:t>
            </a:r>
          </a:p>
        </p:txBody>
      </p:sp>
      <p:sp>
        <p:nvSpPr>
          <p:cNvPr id="154" name="Дрябина Елизавета Евгеньевна…"/>
          <p:cNvSpPr txBox="1"/>
          <p:nvPr/>
        </p:nvSpPr>
        <p:spPr>
          <a:xfrm>
            <a:off x="16347101" y="11382837"/>
            <a:ext cx="553283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spcBef>
                <a:spcPts val="1200"/>
              </a:spcBef>
              <a:defRPr sz="3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Дрябина Елизавета Евгеньевна </a:t>
            </a:r>
          </a:p>
          <a:p>
            <a:pPr algn="l" defTabSz="457200">
              <a:spcBef>
                <a:spcPts val="1200"/>
              </a:spcBef>
              <a:defRPr sz="3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Группа: FSJ-4-22 </a:t>
            </a:r>
            <a:endParaRPr sz="120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Результа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z="5866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Результат </a:t>
            </a:r>
            <a:endParaRPr sz="1200"/>
          </a:p>
        </p:txBody>
      </p:sp>
      <p:pic>
        <p:nvPicPr>
          <p:cNvPr id="185" name="2023-05-28 20-39-34_2.mp4" descr="2023-05-28 20-39-34_2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20800" y="2273055"/>
            <a:ext cx="16742400" cy="108768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235" fill="hold"/>
                                        <p:tgtEl>
                                          <p:spTgt spid="1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85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Заключение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z="5866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dirty="0" err="1"/>
              <a:t>Заключение</a:t>
            </a:r>
            <a:r>
              <a:rPr dirty="0"/>
              <a:t> </a:t>
            </a:r>
            <a:endParaRPr sz="1200" dirty="0"/>
          </a:p>
        </p:txBody>
      </p:sp>
      <p:sp>
        <p:nvSpPr>
          <p:cNvPr id="188" name="Благодарю за внимание!"/>
          <p:cNvSpPr txBox="1">
            <a:spLocks noGrp="1"/>
          </p:cNvSpPr>
          <p:nvPr>
            <p:ph type="body" idx="1"/>
          </p:nvPr>
        </p:nvSpPr>
        <p:spPr>
          <a:xfrm>
            <a:off x="1409700" y="2729994"/>
            <a:ext cx="21971000" cy="82560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7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6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Благодарю</a:t>
            </a:r>
            <a:r>
              <a:rPr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6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6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внимание</a:t>
            </a:r>
            <a:r>
              <a:rPr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Предметная область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z="6666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Предметная область </a:t>
            </a:r>
          </a:p>
        </p:txBody>
      </p:sp>
      <p:sp>
        <p:nvSpPr>
          <p:cNvPr id="157" name="Интернет-магазин по продаже товаров для дома и сада…"/>
          <p:cNvSpPr txBox="1">
            <a:spLocks noGrp="1"/>
          </p:cNvSpPr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 marL="0" indent="0" algn="ctr" defTabSz="416052">
              <a:lnSpc>
                <a:spcPct val="100000"/>
              </a:lnSpc>
              <a:spcBef>
                <a:spcPts val="0"/>
              </a:spcBef>
              <a:buSzTx/>
              <a:buNone/>
              <a:defRPr sz="455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Интернет-магазин по продаже товаров для дома и сада </a:t>
            </a:r>
          </a:p>
          <a:p>
            <a:pPr marL="0" indent="0" algn="ctr" defTabSz="416052">
              <a:lnSpc>
                <a:spcPct val="100000"/>
              </a:lnSpc>
              <a:spcBef>
                <a:spcPts val="0"/>
              </a:spcBef>
              <a:buSzTx/>
              <a:buNone/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marL="0" indent="0" defTabSz="416052">
              <a:lnSpc>
                <a:spcPct val="100000"/>
              </a:lnSpc>
              <a:spcBef>
                <a:spcPts val="0"/>
              </a:spcBef>
              <a:buSzTx/>
              <a:buNone/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Пользователям доступны такие возможности как:</a:t>
            </a:r>
          </a:p>
          <a:p>
            <a:pPr marL="427609" indent="-427609" defTabSz="416052">
              <a:lnSpc>
                <a:spcPct val="100000"/>
              </a:lnSpc>
              <a:spcBef>
                <a:spcPts val="0"/>
              </a:spcBef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просмотр главной страницы магазина без авторизации;</a:t>
            </a:r>
          </a:p>
          <a:p>
            <a:pPr marL="427609" indent="-427609" defTabSz="416052">
              <a:lnSpc>
                <a:spcPct val="100000"/>
              </a:lnSpc>
              <a:spcBef>
                <a:spcPts val="0"/>
              </a:spcBef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вход в личный кабинет пользователя;</a:t>
            </a:r>
          </a:p>
          <a:p>
            <a:pPr marL="427609" indent="-427609" defTabSz="416052">
              <a:lnSpc>
                <a:spcPct val="100000"/>
              </a:lnSpc>
              <a:spcBef>
                <a:spcPts val="0"/>
              </a:spcBef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вход в личный кабинет администратора;</a:t>
            </a:r>
          </a:p>
          <a:p>
            <a:pPr marL="427609" indent="-427609" defTabSz="416052">
              <a:lnSpc>
                <a:spcPct val="100000"/>
              </a:lnSpc>
              <a:spcBef>
                <a:spcPts val="0"/>
              </a:spcBef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r>
              <a:t>регистрация нового пользователя.</a:t>
            </a:r>
            <a:br/>
            <a:endParaRPr/>
          </a:p>
          <a:p>
            <a:pPr marL="0" indent="0" defTabSz="416052">
              <a:lnSpc>
                <a:spcPct val="100000"/>
              </a:lnSpc>
              <a:spcBef>
                <a:spcPts val="0"/>
              </a:spcBef>
              <a:buSzTx/>
              <a:buNone/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В магазине доступны товары к заказу по таким категориям как: </a:t>
            </a:r>
          </a:p>
          <a:p>
            <a:pPr marL="520065" indent="-520065" defTabSz="416052">
              <a:lnSpc>
                <a:spcPct val="100000"/>
              </a:lnSpc>
              <a:spcBef>
                <a:spcPts val="0"/>
              </a:spcBef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мебель;</a:t>
            </a:r>
          </a:p>
          <a:p>
            <a:pPr marL="520065" indent="-520065" defTabSz="416052">
              <a:lnSpc>
                <a:spcPct val="100000"/>
              </a:lnSpc>
              <a:spcBef>
                <a:spcPts val="0"/>
              </a:spcBef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r>
              <a:t>садовая техника;</a:t>
            </a:r>
          </a:p>
          <a:p>
            <a:pPr marL="520065" indent="-520065" defTabSz="416052">
              <a:lnSpc>
                <a:spcPct val="100000"/>
              </a:lnSpc>
              <a:spcBef>
                <a:spcPts val="0"/>
              </a:spcBef>
              <a:defRPr sz="4095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гриль.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ER-модель"/>
          <p:cNvSpPr txBox="1">
            <a:spLocks noGrp="1"/>
          </p:cNvSpPr>
          <p:nvPr>
            <p:ph type="title"/>
          </p:nvPr>
        </p:nvSpPr>
        <p:spPr>
          <a:xfrm>
            <a:off x="10223500" y="546100"/>
            <a:ext cx="7237115" cy="1249311"/>
          </a:xfrm>
          <a:prstGeom prst="rect">
            <a:avLst/>
          </a:prstGeom>
        </p:spPr>
        <p:txBody>
          <a:bodyPr/>
          <a:lstStyle>
            <a:lvl1pPr defTabSz="420623">
              <a:lnSpc>
                <a:spcPct val="100000"/>
              </a:lnSpc>
              <a:spcBef>
                <a:spcPts val="1100"/>
              </a:spcBef>
              <a:defRPr sz="5397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ER-модель </a:t>
            </a:r>
            <a:endParaRPr sz="1104"/>
          </a:p>
        </p:txBody>
      </p:sp>
      <p:pic>
        <p:nvPicPr>
          <p:cNvPr id="160" name="ERD.png" descr="E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818" y="1595751"/>
            <a:ext cx="12540364" cy="120102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Инструментальные средств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z="5866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Инструментальные средства </a:t>
            </a:r>
            <a:endParaRPr sz="1200"/>
          </a:p>
        </p:txBody>
      </p:sp>
      <p:sp>
        <p:nvSpPr>
          <p:cNvPr id="163" name="При разработке интернет-магазина использовались такие программы как:…"/>
          <p:cNvSpPr txBox="1">
            <a:spLocks noGrp="1"/>
          </p:cNvSpPr>
          <p:nvPr>
            <p:ph type="body" idx="1"/>
          </p:nvPr>
        </p:nvSpPr>
        <p:spPr>
          <a:xfrm>
            <a:off x="1206500" y="2584975"/>
            <a:ext cx="21971000" cy="985115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7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При разработке интернет-магазина использовались такие программы как:</a:t>
            </a:r>
          </a:p>
          <a:p>
            <a:pPr marL="469900" indent="-469900" defTabSz="457200">
              <a:lnSpc>
                <a:spcPct val="100000"/>
              </a:lnSpc>
              <a:spcBef>
                <a:spcPts val="0"/>
              </a:spcBef>
              <a:defRPr sz="37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pgAdmin 4;</a:t>
            </a:r>
          </a:p>
          <a:p>
            <a:pPr marL="469900" indent="-469900" defTabSz="457200">
              <a:lnSpc>
                <a:spcPct val="100000"/>
              </a:lnSpc>
              <a:spcBef>
                <a:spcPts val="0"/>
              </a:spcBef>
              <a:defRPr sz="37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IntelliJ IDEA</a:t>
            </a:r>
            <a:br/>
            <a:br/>
            <a:br/>
            <a:br/>
            <a:br/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7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Тестирование проходило на браузере Google Chrome.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700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700">
                <a:latin typeface="Times Roman"/>
                <a:ea typeface="Times Roman"/>
                <a:cs typeface="Times Roman"/>
                <a:sym typeface="Times Roman"/>
              </a:defRPr>
            </a:pPr>
            <a:br/>
            <a:br/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7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Язык программирования Java с использованием фреймворка Spring.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700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</p:txBody>
      </p:sp>
      <p:pic>
        <p:nvPicPr>
          <p:cNvPr id="164" name="1.png" descr="1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644515" y="5085136"/>
            <a:ext cx="1476622" cy="1651132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65" name="2.png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690" y="5085136"/>
            <a:ext cx="1435101" cy="16510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66" name="Снимок экрана 2023-05-28 в 13.32.37.png" descr="Снимок экрана 2023-05-28 в 13.32.37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7540" y="7936570"/>
            <a:ext cx="1549401" cy="16256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67" name="2880px-Spring_Framework_Logo_2018.png" descr="2880px-Spring_Framework_Logo_2018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4891" y="10762604"/>
            <a:ext cx="7307291" cy="18801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Инструментальные средств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z="5866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Инструментальные средства </a:t>
            </a:r>
            <a:endParaRPr sz="1200"/>
          </a:p>
        </p:txBody>
      </p:sp>
      <p:sp>
        <p:nvSpPr>
          <p:cNvPr id="170" name="При разработке интернет-магазина использовались такие компоненты как:…"/>
          <p:cNvSpPr txBox="1">
            <a:spLocks noGrp="1"/>
          </p:cNvSpPr>
          <p:nvPr>
            <p:ph type="body" idx="1"/>
          </p:nvPr>
        </p:nvSpPr>
        <p:spPr>
          <a:xfrm>
            <a:off x="1206500" y="2729994"/>
            <a:ext cx="21971000" cy="985115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4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При разработке интернет-магазина использовались такие компоненты как:</a:t>
            </a:r>
          </a:p>
          <a:p>
            <a:pPr marL="469900" indent="-469900" defTabSz="457200">
              <a:lnSpc>
                <a:spcPct val="100000"/>
              </a:lnSpc>
              <a:spcBef>
                <a:spcPts val="0"/>
              </a:spcBef>
              <a:defRPr sz="4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Spring Web - для разработки Web-приложений на языке программирования Java</a:t>
            </a:r>
          </a:p>
          <a:p>
            <a:pPr marL="469900" indent="-469900" defTabSz="457200">
              <a:lnSpc>
                <a:spcPct val="100000"/>
              </a:lnSpc>
              <a:spcBef>
                <a:spcPts val="0"/>
              </a:spcBef>
              <a:defRPr sz="4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Thymeleaf - создание удобного способа шаблонизации (позволяет выводить данные на html страницы)</a:t>
            </a:r>
          </a:p>
          <a:p>
            <a:pPr marL="469900" indent="-469900" defTabSz="457200">
              <a:lnSpc>
                <a:spcPct val="100000"/>
              </a:lnSpc>
              <a:spcBef>
                <a:spcPts val="0"/>
              </a:spcBef>
              <a:defRPr sz="4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Boot DevTools - набор дополнительных инструментов, такие как автоматический перезапуск приложений при изменении кода, обновление окна браузера при изменении ресурсов</a:t>
            </a:r>
          </a:p>
          <a:p>
            <a:pPr marL="469900" indent="-469900" defTabSz="457200">
              <a:lnSpc>
                <a:spcPct val="100000"/>
              </a:lnSpc>
              <a:spcBef>
                <a:spcPts val="0"/>
              </a:spcBef>
              <a:defRPr sz="4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Spring Data JPA - для работы с БД</a:t>
            </a:r>
          </a:p>
          <a:p>
            <a:pPr marL="469900" indent="-469900" defTabSz="457200">
              <a:lnSpc>
                <a:spcPct val="100000"/>
              </a:lnSpc>
              <a:spcBef>
                <a:spcPts val="0"/>
              </a:spcBef>
              <a:defRPr sz="4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PostgreSQL Driver - для подключения к СУБД postgresql</a:t>
            </a:r>
          </a:p>
          <a:p>
            <a:pPr marL="469900" indent="-469900" defTabSz="457200">
              <a:lnSpc>
                <a:spcPct val="100000"/>
              </a:lnSpc>
              <a:spcBef>
                <a:spcPts val="0"/>
              </a:spcBef>
              <a:defRPr sz="4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Validation - установление валидации и проверки объектов </a:t>
            </a:r>
          </a:p>
          <a:p>
            <a:pPr marL="469900" indent="-469900" defTabSz="457200">
              <a:lnSpc>
                <a:spcPct val="100000"/>
              </a:lnSpc>
              <a:spcBef>
                <a:spcPts val="0"/>
              </a:spcBef>
              <a:defRPr sz="4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Spring Security - предоставляет механизмы построения систем аутентификации и авторизации, а так же другие возможности обеспечения безопасности приложения(шифрование, хэширование, регистрация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Результа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z="5866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Результат </a:t>
            </a:r>
            <a:endParaRPr sz="1200"/>
          </a:p>
        </p:txBody>
      </p:sp>
      <p:pic>
        <p:nvPicPr>
          <p:cNvPr id="173" name="3.png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2398712"/>
            <a:ext cx="21971000" cy="71945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Результа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z="5866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Результат </a:t>
            </a:r>
            <a:endParaRPr sz="1200"/>
          </a:p>
        </p:txBody>
      </p:sp>
      <p:pic>
        <p:nvPicPr>
          <p:cNvPr id="176" name="4.png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795" y="2191609"/>
            <a:ext cx="17131473" cy="108365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Результа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z="5866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Результат </a:t>
            </a:r>
            <a:endParaRPr sz="1200"/>
          </a:p>
        </p:txBody>
      </p:sp>
      <p:pic>
        <p:nvPicPr>
          <p:cNvPr id="179" name="5.png" descr="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850" y="2413859"/>
            <a:ext cx="15100300" cy="10706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Результа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z="5866" b="0" spc="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Результат </a:t>
            </a:r>
            <a:endParaRPr sz="1200"/>
          </a:p>
        </p:txBody>
      </p:sp>
      <p:pic>
        <p:nvPicPr>
          <p:cNvPr id="182" name="6.png" descr="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195" y="2362200"/>
            <a:ext cx="20923610" cy="100237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264</Words>
  <Application>Microsoft Macintosh PowerPoint</Application>
  <PresentationFormat>Произвольный</PresentationFormat>
  <Paragraphs>43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Helvetica Neue</vt:lpstr>
      <vt:lpstr>Helvetica Neue Medium</vt:lpstr>
      <vt:lpstr>Times New Roman</vt:lpstr>
      <vt:lpstr>Times Roman</vt:lpstr>
      <vt:lpstr>21_BasicWhite</vt:lpstr>
      <vt:lpstr>Презентация PowerPoint</vt:lpstr>
      <vt:lpstr>Предметная область </vt:lpstr>
      <vt:lpstr>ER-модель </vt:lpstr>
      <vt:lpstr>Инструментальные средства </vt:lpstr>
      <vt:lpstr>Инструментальные средства </vt:lpstr>
      <vt:lpstr>Результат </vt:lpstr>
      <vt:lpstr>Результат </vt:lpstr>
      <vt:lpstr>Результат </vt:lpstr>
      <vt:lpstr>Результат </vt:lpstr>
      <vt:lpstr>Результат </vt:lpstr>
      <vt:lpstr>Заключение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2</cp:revision>
  <dcterms:modified xsi:type="dcterms:W3CDTF">2023-05-29T17:34:26Z</dcterms:modified>
</cp:coreProperties>
</file>